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3" d="100"/>
          <a:sy n="73" d="100"/>
        </p:scale>
        <p:origin x="30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17736-D21D-4C17-B49B-A765DE2C47BE}" type="datetimeFigureOut">
              <a:rPr lang="en-US" smtClean="0"/>
              <a:t>6/3/2025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3B452-716E-4FBF-8F77-6D5A59A01358}" type="slidenum">
              <a:rPr lang="en-US" smtClean="0"/>
              <a:t>‹#›</a:t>
            </a:fld>
            <a:endParaRPr lang="en-US"/>
          </a:p>
        </p:txBody>
      </p:sp>
    </p:spTree>
    <p:extLst>
      <p:ext uri="{BB962C8B-B14F-4D97-AF65-F5344CB8AC3E}">
        <p14:creationId xmlns:p14="http://schemas.microsoft.com/office/powerpoint/2010/main" val="51149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3B452-716E-4FBF-8F77-6D5A59A01358}" type="slidenum">
              <a:rPr lang="en-US" smtClean="0"/>
              <a:t>1</a:t>
            </a:fld>
            <a:endParaRPr lang="en-US"/>
          </a:p>
        </p:txBody>
      </p:sp>
    </p:spTree>
    <p:extLst>
      <p:ext uri="{BB962C8B-B14F-4D97-AF65-F5344CB8AC3E}">
        <p14:creationId xmlns:p14="http://schemas.microsoft.com/office/powerpoint/2010/main" val="216590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53B8A3-F26C-0335-B284-85D2B468C004}"/>
              </a:ext>
            </a:extLst>
          </p:cNvPr>
          <p:cNvSpPr>
            <a:spLocks noGrp="1"/>
          </p:cNvSpPr>
          <p:nvPr>
            <p:ph type="pic" sz="quarter" idx="10"/>
          </p:nvPr>
        </p:nvSpPr>
        <p:spPr>
          <a:xfrm>
            <a:off x="246743" y="1800225"/>
            <a:ext cx="4252232" cy="2554061"/>
          </a:xfrm>
          <a:prstGeom prst="rect">
            <a:avLst/>
          </a:prstGeom>
        </p:spPr>
        <p:txBody>
          <a:bodyPr/>
          <a:lstStyle/>
          <a:p>
            <a:endParaRPr lang="en-US"/>
          </a:p>
        </p:txBody>
      </p:sp>
      <p:sp>
        <p:nvSpPr>
          <p:cNvPr id="5" name="Picture Placeholder 4">
            <a:extLst>
              <a:ext uri="{FF2B5EF4-FFF2-40B4-BE49-F238E27FC236}">
                <a16:creationId xmlns:a16="http://schemas.microsoft.com/office/drawing/2014/main" id="{B5B3D3C0-5E06-FB52-C9C6-64740937A133}"/>
              </a:ext>
            </a:extLst>
          </p:cNvPr>
          <p:cNvSpPr>
            <a:spLocks noGrp="1"/>
          </p:cNvSpPr>
          <p:nvPr>
            <p:ph type="pic" sz="quarter" idx="11"/>
          </p:nvPr>
        </p:nvSpPr>
        <p:spPr>
          <a:xfrm>
            <a:off x="246063" y="4455886"/>
            <a:ext cx="2119312" cy="1394052"/>
          </a:xfrm>
          <a:prstGeom prst="rect">
            <a:avLst/>
          </a:prstGeom>
        </p:spPr>
        <p:txBody>
          <a:bodyPr/>
          <a:lstStyle/>
          <a:p>
            <a:endParaRPr lang="en-US"/>
          </a:p>
        </p:txBody>
      </p:sp>
      <p:sp>
        <p:nvSpPr>
          <p:cNvPr id="6" name="Picture Placeholder 4">
            <a:extLst>
              <a:ext uri="{FF2B5EF4-FFF2-40B4-BE49-F238E27FC236}">
                <a16:creationId xmlns:a16="http://schemas.microsoft.com/office/drawing/2014/main" id="{60915347-B5E8-B9DD-BC00-4A4C3E7BD8E6}"/>
              </a:ext>
            </a:extLst>
          </p:cNvPr>
          <p:cNvSpPr>
            <a:spLocks noGrp="1"/>
          </p:cNvSpPr>
          <p:nvPr>
            <p:ph type="pic" sz="quarter" idx="12"/>
          </p:nvPr>
        </p:nvSpPr>
        <p:spPr>
          <a:xfrm>
            <a:off x="2408691" y="4455886"/>
            <a:ext cx="2119312" cy="1394052"/>
          </a:xfrm>
          <a:prstGeom prst="rect">
            <a:avLst/>
          </a:prstGeom>
        </p:spPr>
        <p:txBody>
          <a:bodyPr/>
          <a:lstStyle/>
          <a:p>
            <a:endParaRPr lang="en-US"/>
          </a:p>
        </p:txBody>
      </p:sp>
    </p:spTree>
    <p:extLst>
      <p:ext uri="{BB962C8B-B14F-4D97-AF65-F5344CB8AC3E}">
        <p14:creationId xmlns:p14="http://schemas.microsoft.com/office/powerpoint/2010/main" val="1132035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close-up of a receipt&#10;&#10;Description automatically generated">
            <a:extLst>
              <a:ext uri="{FF2B5EF4-FFF2-40B4-BE49-F238E27FC236}">
                <a16:creationId xmlns:a16="http://schemas.microsoft.com/office/drawing/2014/main" id="{693890CB-5154-2ADE-C64C-69E24A44BCDB}"/>
              </a:ext>
            </a:extLst>
          </p:cNvPr>
          <p:cNvPicPr>
            <a:picLocks noChangeAspect="1"/>
          </p:cNvPicPr>
          <p:nvPr userDrawn="1"/>
        </p:nvPicPr>
        <p:blipFill>
          <a:blip r:embed="rId3"/>
          <a:stretch>
            <a:fillRect/>
          </a:stretch>
        </p:blipFill>
        <p:spPr>
          <a:xfrm>
            <a:off x="0" y="0"/>
            <a:ext cx="7772400" cy="10058400"/>
          </a:xfrm>
          <a:prstGeom prst="rect">
            <a:avLst/>
          </a:prstGeom>
        </p:spPr>
      </p:pic>
    </p:spTree>
    <p:extLst>
      <p:ext uri="{BB962C8B-B14F-4D97-AF65-F5344CB8AC3E}">
        <p14:creationId xmlns:p14="http://schemas.microsoft.com/office/powerpoint/2010/main" val="16548438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2EC48-B0DD-37EF-2936-104FF55B3D2E}"/>
              </a:ext>
            </a:extLst>
          </p:cNvPr>
          <p:cNvSpPr txBox="1"/>
          <p:nvPr/>
        </p:nvSpPr>
        <p:spPr>
          <a:xfrm>
            <a:off x="4912964" y="2789695"/>
            <a:ext cx="2402237" cy="523220"/>
          </a:xfrm>
          <a:prstGeom prst="rect">
            <a:avLst/>
          </a:prstGeom>
          <a:noFill/>
        </p:spPr>
        <p:txBody>
          <a:bodyPr wrap="square" rtlCol="0">
            <a:spAutoFit/>
          </a:bodyPr>
          <a:lstStyle/>
          <a:p>
            <a:pPr algn="ctr"/>
            <a:r>
              <a:rPr lang="en-US" sz="2800" b="1" dirty="0">
                <a:latin typeface="Inter ExtraBold" panose="02000503000000020004" pitchFamily="2" charset="0"/>
                <a:ea typeface="Inter ExtraBold" panose="02000503000000020004" pitchFamily="2" charset="0"/>
              </a:rPr>
              <a:t>$59,995</a:t>
            </a:r>
          </a:p>
        </p:txBody>
      </p:sp>
      <p:sp>
        <p:nvSpPr>
          <p:cNvPr id="3" name="TextBox 2">
            <a:extLst>
              <a:ext uri="{FF2B5EF4-FFF2-40B4-BE49-F238E27FC236}">
                <a16:creationId xmlns:a16="http://schemas.microsoft.com/office/drawing/2014/main" id="{92B1FBBC-7469-19B3-AB28-4E64149DD7F7}"/>
              </a:ext>
            </a:extLst>
          </p:cNvPr>
          <p:cNvSpPr txBox="1"/>
          <p:nvPr/>
        </p:nvSpPr>
        <p:spPr>
          <a:xfrm>
            <a:off x="4912963" y="5046734"/>
            <a:ext cx="2402237" cy="738664"/>
          </a:xfrm>
          <a:prstGeom prst="rect">
            <a:avLst/>
          </a:prstGeom>
          <a:noFill/>
        </p:spPr>
        <p:txBody>
          <a:bodyPr wrap="square" rtlCol="0">
            <a:spAutoFit/>
          </a:bodyPr>
          <a:lstStyle/>
          <a:p>
            <a:pPr algn="ctr"/>
            <a:r>
              <a:rPr lang="en-US" sz="2800" b="1" dirty="0">
                <a:latin typeface="Inter ExtraBold" panose="02000503000000020004" pitchFamily="2" charset="0"/>
                <a:ea typeface="Inter ExtraBold" panose="02000503000000020004" pitchFamily="2" charset="0"/>
              </a:rPr>
              <a:t>$1358.75</a:t>
            </a:r>
          </a:p>
          <a:p>
            <a:pPr algn="ctr"/>
            <a:r>
              <a:rPr lang="en-US" sz="1400" dirty="0">
                <a:latin typeface="Inter ExtraBold" panose="02000503000000020004" pitchFamily="2" charset="0"/>
                <a:ea typeface="Inter ExtraBold" panose="02000503000000020004" pitchFamily="2" charset="0"/>
              </a:rPr>
              <a:t>**With approved credit</a:t>
            </a:r>
          </a:p>
        </p:txBody>
      </p:sp>
      <p:sp>
        <p:nvSpPr>
          <p:cNvPr id="5" name="TextBox 4">
            <a:extLst>
              <a:ext uri="{FF2B5EF4-FFF2-40B4-BE49-F238E27FC236}">
                <a16:creationId xmlns:a16="http://schemas.microsoft.com/office/drawing/2014/main" id="{E4683D8C-D93D-5E2C-E766-B4C19DF3EB11}"/>
              </a:ext>
            </a:extLst>
          </p:cNvPr>
          <p:cNvSpPr txBox="1"/>
          <p:nvPr/>
        </p:nvSpPr>
        <p:spPr>
          <a:xfrm>
            <a:off x="387459" y="6400799"/>
            <a:ext cx="6927742" cy="984885"/>
          </a:xfrm>
          <a:prstGeom prst="rect">
            <a:avLst/>
          </a:prstGeom>
          <a:noFill/>
        </p:spPr>
        <p:txBody>
          <a:bodyPr wrap="square" rtlCol="0">
            <a:spAutoFit/>
          </a:bodyPr>
          <a:lstStyle/>
          <a:p>
            <a:pPr algn="ctr"/>
            <a:r>
              <a:rPr lang="en-US" sz="1400" b="1" dirty="0">
                <a:latin typeface="Inter" panose="02000503000000020004" pitchFamily="2" charset="0"/>
                <a:ea typeface="Inter" panose="02000503000000020004" pitchFamily="2" charset="0"/>
              </a:rPr>
              <a:t>4 Bed/ 3 Bath • 2184 Square Feet</a:t>
            </a:r>
          </a:p>
          <a:p>
            <a:pPr algn="ctr">
              <a:lnSpc>
                <a:spcPct val="150000"/>
              </a:lnSpc>
            </a:pPr>
            <a:r>
              <a:rPr lang="en-US" sz="1100" dirty="0">
                <a:latin typeface="Inter" panose="02000503000000020004" pitchFamily="2" charset="0"/>
              </a:rPr>
              <a:t>N</a:t>
            </a:r>
            <a:r>
              <a:rPr lang="en-US" sz="1100" dirty="0">
                <a:effectLst/>
                <a:latin typeface="Inter" panose="02000503000000020004" pitchFamily="2" charset="0"/>
              </a:rPr>
              <a:t>ewer Appliances • New </a:t>
            </a:r>
            <a:r>
              <a:rPr lang="en-US" sz="1100" dirty="0">
                <a:latin typeface="Inter" panose="02000503000000020004" pitchFamily="2" charset="0"/>
              </a:rPr>
              <a:t>Furnace, AC and hot water heater</a:t>
            </a:r>
            <a:r>
              <a:rPr lang="en-US" sz="1100" dirty="0">
                <a:effectLst/>
                <a:latin typeface="Inter" panose="02000503000000020004" pitchFamily="2" charset="0"/>
              </a:rPr>
              <a:t> • New Carpet, Vinyl Flooring  &amp; Kit Counters• Roof is 2 years old   </a:t>
            </a:r>
          </a:p>
          <a:p>
            <a:pPr algn="ctr"/>
            <a:r>
              <a:rPr lang="en-US" sz="1100" dirty="0">
                <a:effectLst/>
                <a:latin typeface="Inter" panose="02000503000000020004" pitchFamily="2" charset="0"/>
              </a:rPr>
              <a:t>Apply online on our website</a:t>
            </a:r>
            <a:endParaRPr lang="en-US" dirty="0"/>
          </a:p>
        </p:txBody>
      </p:sp>
      <p:sp>
        <p:nvSpPr>
          <p:cNvPr id="6" name="TextBox 5">
            <a:extLst>
              <a:ext uri="{FF2B5EF4-FFF2-40B4-BE49-F238E27FC236}">
                <a16:creationId xmlns:a16="http://schemas.microsoft.com/office/drawing/2014/main" id="{7ECBC009-92A1-29EB-68C7-B2438CBF40ED}"/>
              </a:ext>
            </a:extLst>
          </p:cNvPr>
          <p:cNvSpPr txBox="1"/>
          <p:nvPr/>
        </p:nvSpPr>
        <p:spPr>
          <a:xfrm>
            <a:off x="767169" y="7439189"/>
            <a:ext cx="3084161" cy="1103764"/>
          </a:xfrm>
          <a:prstGeom prst="rect">
            <a:avLst/>
          </a:prstGeom>
          <a:noFill/>
        </p:spPr>
        <p:txBody>
          <a:bodyPr wrap="square" rtlCol="0">
            <a:spAutoFit/>
          </a:bodyPr>
          <a:lstStyle/>
          <a:p>
            <a:pPr>
              <a:lnSpc>
                <a:spcPts val="1640"/>
              </a:lnSpc>
            </a:pPr>
            <a:r>
              <a:rPr lang="en-US" sz="1200" b="1" dirty="0">
                <a:latin typeface="Inter ExtraBold" panose="02000503000000020004" pitchFamily="2" charset="0"/>
                <a:ea typeface="Inter ExtraBold" panose="02000503000000020004" pitchFamily="2" charset="0"/>
              </a:rPr>
              <a:t>Community Name</a:t>
            </a:r>
          </a:p>
          <a:p>
            <a:pPr>
              <a:lnSpc>
                <a:spcPts val="1640"/>
              </a:lnSpc>
            </a:pPr>
            <a:r>
              <a:rPr lang="en-US" sz="1200" dirty="0">
                <a:latin typeface="Inter Medium" panose="02000503000000020004" pitchFamily="2" charset="0"/>
                <a:ea typeface="Inter Medium" panose="02000503000000020004" pitchFamily="2" charset="0"/>
              </a:rPr>
              <a:t>16430 Park Lake Road lot 18</a:t>
            </a:r>
          </a:p>
          <a:p>
            <a:pPr>
              <a:lnSpc>
                <a:spcPts val="1640"/>
              </a:lnSpc>
            </a:pPr>
            <a:r>
              <a:rPr lang="en-US" sz="1200" dirty="0">
                <a:latin typeface="Inter Medium" panose="02000503000000020004" pitchFamily="2" charset="0"/>
                <a:ea typeface="Inter Medium" panose="02000503000000020004" pitchFamily="2" charset="0"/>
              </a:rPr>
              <a:t>East Lansing, MI 48823</a:t>
            </a:r>
          </a:p>
          <a:p>
            <a:pPr>
              <a:lnSpc>
                <a:spcPts val="1640"/>
              </a:lnSpc>
            </a:pPr>
            <a:r>
              <a:rPr lang="en-US" sz="1200" dirty="0">
                <a:latin typeface="Inter Medium" panose="02000503000000020004" pitchFamily="2" charset="0"/>
                <a:ea typeface="Inter Medium" panose="02000503000000020004" pitchFamily="2" charset="0"/>
              </a:rPr>
              <a:t>(517)339-1414</a:t>
            </a:r>
          </a:p>
          <a:p>
            <a:pPr>
              <a:lnSpc>
                <a:spcPts val="1640"/>
              </a:lnSpc>
            </a:pPr>
            <a:r>
              <a:rPr lang="en-US" sz="1200" dirty="0">
                <a:latin typeface="Inter Medium" panose="02000503000000020004" pitchFamily="2" charset="0"/>
                <a:ea typeface="Inter Medium" panose="02000503000000020004" pitchFamily="2" charset="0"/>
              </a:rPr>
              <a:t>Oakislandvillage.com</a:t>
            </a:r>
          </a:p>
        </p:txBody>
      </p:sp>
      <p:sp>
        <p:nvSpPr>
          <p:cNvPr id="7" name="TextBox 6">
            <a:extLst>
              <a:ext uri="{FF2B5EF4-FFF2-40B4-BE49-F238E27FC236}">
                <a16:creationId xmlns:a16="http://schemas.microsoft.com/office/drawing/2014/main" id="{29615B96-72ED-7625-929C-AB01D8A4BE63}"/>
              </a:ext>
            </a:extLst>
          </p:cNvPr>
          <p:cNvSpPr txBox="1"/>
          <p:nvPr/>
        </p:nvSpPr>
        <p:spPr>
          <a:xfrm>
            <a:off x="4424766" y="7439189"/>
            <a:ext cx="3084161" cy="1107611"/>
          </a:xfrm>
          <a:prstGeom prst="rect">
            <a:avLst/>
          </a:prstGeom>
          <a:noFill/>
        </p:spPr>
        <p:txBody>
          <a:bodyPr wrap="square" rtlCol="0">
            <a:spAutoFit/>
          </a:bodyPr>
          <a:lstStyle/>
          <a:p>
            <a:pPr>
              <a:lnSpc>
                <a:spcPts val="1640"/>
              </a:lnSpc>
            </a:pPr>
            <a:r>
              <a:rPr lang="en-US" sz="1200" dirty="0">
                <a:latin typeface="Inter Medium" panose="02000503000000020004" pitchFamily="2" charset="0"/>
                <a:ea typeface="Inter Medium" panose="02000503000000020004" pitchFamily="2" charset="0"/>
              </a:rPr>
              <a:t>• Outdoor heated pool</a:t>
            </a:r>
          </a:p>
          <a:p>
            <a:pPr>
              <a:lnSpc>
                <a:spcPts val="1640"/>
              </a:lnSpc>
            </a:pPr>
            <a:r>
              <a:rPr lang="en-US" sz="1200" dirty="0">
                <a:latin typeface="Inter Medium" panose="02000503000000020004" pitchFamily="2" charset="0"/>
                <a:ea typeface="Inter Medium" panose="02000503000000020004" pitchFamily="2" charset="0"/>
              </a:rPr>
              <a:t>• 24/7 fitness center</a:t>
            </a:r>
          </a:p>
          <a:p>
            <a:pPr>
              <a:lnSpc>
                <a:spcPts val="1640"/>
              </a:lnSpc>
            </a:pPr>
            <a:r>
              <a:rPr lang="en-US" sz="1200" dirty="0">
                <a:latin typeface="Inter Medium" panose="02000503000000020004" pitchFamily="2" charset="0"/>
                <a:ea typeface="Inter Medium" panose="02000503000000020004" pitchFamily="2" charset="0"/>
              </a:rPr>
              <a:t>• Playground for kids</a:t>
            </a:r>
          </a:p>
          <a:p>
            <a:pPr>
              <a:lnSpc>
                <a:spcPts val="1640"/>
              </a:lnSpc>
            </a:pPr>
            <a:r>
              <a:rPr lang="en-US" sz="1200" dirty="0">
                <a:latin typeface="Inter Medium" panose="02000503000000020004" pitchFamily="2" charset="0"/>
                <a:ea typeface="Inter Medium" panose="02000503000000020004" pitchFamily="2" charset="0"/>
              </a:rPr>
              <a:t>• Picnic area for family gatherings</a:t>
            </a:r>
          </a:p>
          <a:p>
            <a:pPr>
              <a:lnSpc>
                <a:spcPts val="1640"/>
              </a:lnSpc>
            </a:pPr>
            <a:r>
              <a:rPr lang="en-US" sz="1200" dirty="0">
                <a:latin typeface="Inter Medium" panose="02000503000000020004" pitchFamily="2" charset="0"/>
                <a:ea typeface="Inter Medium" panose="02000503000000020004" pitchFamily="2" charset="0"/>
              </a:rPr>
              <a:t>• Pets Welcome- some restrictions may apply</a:t>
            </a:r>
          </a:p>
        </p:txBody>
      </p:sp>
      <p:pic>
        <p:nvPicPr>
          <p:cNvPr id="11" name="Picture Placeholder 10" descr="A house with a lawn and a sign&#10;&#10;AI-generated content may be incorrect.">
            <a:extLst>
              <a:ext uri="{FF2B5EF4-FFF2-40B4-BE49-F238E27FC236}">
                <a16:creationId xmlns:a16="http://schemas.microsoft.com/office/drawing/2014/main" id="{90DD2F29-F7FD-A79C-9142-8605CA7B3D77}"/>
              </a:ext>
            </a:extLst>
          </p:cNvPr>
          <p:cNvPicPr>
            <a:picLocks noGrp="1" noChangeAspect="1"/>
          </p:cNvPicPr>
          <p:nvPr>
            <p:ph type="pic" sz="quarter" idx="10"/>
          </p:nvPr>
        </p:nvPicPr>
        <p:blipFill>
          <a:blip r:embed="rId3"/>
          <a:srcRect t="10468" b="10468"/>
          <a:stretch>
            <a:fillRect/>
          </a:stretch>
        </p:blipFill>
        <p:spPr>
          <a:xfrm>
            <a:off x="238840" y="1854926"/>
            <a:ext cx="4288709" cy="2575787"/>
          </a:xfrm>
        </p:spPr>
      </p:pic>
      <p:pic>
        <p:nvPicPr>
          <p:cNvPr id="14" name="Picture Placeholder 13" descr="A sign with a green and white sign&#10;&#10;AI-generated content may be incorrect.">
            <a:extLst>
              <a:ext uri="{FF2B5EF4-FFF2-40B4-BE49-F238E27FC236}">
                <a16:creationId xmlns:a16="http://schemas.microsoft.com/office/drawing/2014/main" id="{2EEA757E-5DFC-88FF-1645-0BE06E0CD1AD}"/>
              </a:ext>
            </a:extLst>
          </p:cNvPr>
          <p:cNvPicPr>
            <a:picLocks noGrp="1" noChangeAspect="1"/>
          </p:cNvPicPr>
          <p:nvPr>
            <p:ph type="pic" sz="quarter" idx="11"/>
          </p:nvPr>
        </p:nvPicPr>
        <p:blipFill>
          <a:blip r:embed="rId4"/>
          <a:srcRect t="6029" b="6029"/>
          <a:stretch>
            <a:fillRect/>
          </a:stretch>
        </p:blipFill>
        <p:spPr>
          <a:xfrm>
            <a:off x="246063" y="4430713"/>
            <a:ext cx="2119312" cy="1393825"/>
          </a:xfrm>
        </p:spPr>
      </p:pic>
      <p:pic>
        <p:nvPicPr>
          <p:cNvPr id="16" name="Picture Placeholder 15" descr="A dog sitting on a brown and white doormat&#10;&#10;AI-generated content may be incorrect.">
            <a:extLst>
              <a:ext uri="{FF2B5EF4-FFF2-40B4-BE49-F238E27FC236}">
                <a16:creationId xmlns:a16="http://schemas.microsoft.com/office/drawing/2014/main" id="{5B749877-86F2-D79F-E5AE-B9239151891D}"/>
              </a:ext>
            </a:extLst>
          </p:cNvPr>
          <p:cNvPicPr>
            <a:picLocks noGrp="1" noChangeAspect="1"/>
          </p:cNvPicPr>
          <p:nvPr>
            <p:ph type="pic" sz="quarter" idx="12"/>
          </p:nvPr>
        </p:nvPicPr>
        <p:blipFill>
          <a:blip r:embed="rId5"/>
          <a:srcRect t="698" b="698"/>
          <a:stretch>
            <a:fillRect/>
          </a:stretch>
        </p:blipFill>
        <p:spPr>
          <a:xfrm>
            <a:off x="2408238" y="4430713"/>
            <a:ext cx="2119312" cy="1393825"/>
          </a:xfrm>
        </p:spPr>
      </p:pic>
      <p:sp>
        <p:nvSpPr>
          <p:cNvPr id="12" name="TextBox 11">
            <a:extLst>
              <a:ext uri="{FF2B5EF4-FFF2-40B4-BE49-F238E27FC236}">
                <a16:creationId xmlns:a16="http://schemas.microsoft.com/office/drawing/2014/main" id="{A1350C08-81A1-7C19-1338-950922412102}"/>
              </a:ext>
            </a:extLst>
          </p:cNvPr>
          <p:cNvSpPr txBox="1"/>
          <p:nvPr/>
        </p:nvSpPr>
        <p:spPr>
          <a:xfrm>
            <a:off x="825360" y="8839691"/>
            <a:ext cx="6298649" cy="900246"/>
          </a:xfrm>
          <a:prstGeom prst="rect">
            <a:avLst/>
          </a:prstGeom>
          <a:noFill/>
        </p:spPr>
        <p:txBody>
          <a:bodyPr wrap="square" rtlCol="0">
            <a:spAutoFit/>
          </a:bodyPr>
          <a:lstStyle/>
          <a:p>
            <a:pPr algn="l" fontAlgn="base"/>
            <a:r>
              <a:rPr lang="en-US" sz="750" b="0" i="0" u="none" strike="noStrike" dirty="0">
                <a:solidFill>
                  <a:srgbClr val="FFFFFF"/>
                </a:solidFill>
                <a:latin typeface="Inter" panose="02000503000000020004" pitchFamily="2" charset="0"/>
                <a:ea typeface="Inter" panose="02000503000000020004" pitchFamily="2" charset="0"/>
              </a:rPr>
              <a:t>Prospects must apply for residency and satisfy background screening requirement.  Not all home are eligible for purchase by current Sun Homes lease customers, and lease credit is subject to cap on approved home transfers.  These financing terms are for example purposes only and are not an offer to extend credit. Financed amount shown below does not include $599 home prep fee,  applicable tax or title fee.  For details on available 3rd party financing, please ask for a licensed MLO  or contact Sun Homes Services, Inc. NMLS #333675, 27777 Franklin Rd, Suite 200, Southfield, MI 48034  (248) 208-2500 ext. 2585 for more details. Expires 6/30/25. Other Restrictions may apply. EHO   Est. Monthly House Payment ($) 514.41 (Tax and insurance escrow payments are required and are additional each month). Loan Amount ($):  59,319.64   Down Payment Required (10%) ($) 6,000.00   APR (%):  8.80%   Term (Months): 240   Disc. Site Rent ($): 761  </a:t>
            </a:r>
            <a:endParaRPr lang="en-US" dirty="0"/>
          </a:p>
        </p:txBody>
      </p:sp>
    </p:spTree>
    <p:extLst>
      <p:ext uri="{BB962C8B-B14F-4D97-AF65-F5344CB8AC3E}">
        <p14:creationId xmlns:p14="http://schemas.microsoft.com/office/powerpoint/2010/main" val="6350724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5895</TotalTime>
  <Words>270</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Inter</vt:lpstr>
      <vt:lpstr>Inter ExtraBold</vt:lpstr>
      <vt:lpstr>Inter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White</dc:creator>
  <cp:lastModifiedBy>Michelle Steele</cp:lastModifiedBy>
  <cp:revision>13</cp:revision>
  <dcterms:created xsi:type="dcterms:W3CDTF">2024-04-16T13:35:39Z</dcterms:created>
  <dcterms:modified xsi:type="dcterms:W3CDTF">2025-06-03T20:07:11Z</dcterms:modified>
</cp:coreProperties>
</file>